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Roboto Thin"/>
      <p:regular r:id="rId29"/>
      <p:bold r:id="rId30"/>
      <p:italic r:id="rId31"/>
      <p:boldItalic r:id="rId32"/>
    </p:embeddedFont>
    <p:embeddedFont>
      <p:font typeface="Roboto Black"/>
      <p:bold r:id="rId33"/>
      <p:boldItalic r:id="rId34"/>
    </p:embeddedFont>
    <p:embeddedFont>
      <p:font typeface="Roboto Medium"/>
      <p:regular r:id="rId35"/>
      <p:bold r:id="rId36"/>
      <p:italic r:id="rId37"/>
      <p:boldItalic r:id="rId38"/>
    </p:embeddedFont>
    <p:embeddedFont>
      <p:font typeface="Roboto"/>
      <p:regular r:id="rId39"/>
      <p:bold r:id="rId40"/>
      <p:italic r:id="rId41"/>
      <p:boldItalic r:id="rId42"/>
    </p:embeddedFont>
    <p:embeddedFont>
      <p:font typeface="Roboto Light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79813A-3884-491E-BE10-E9DDC7D79B5F}">
  <a:tblStyle styleId="{8A79813A-3884-491E-BE10-E9DDC7D79B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RobotoLight-bold.fntdata"/><Relationship Id="rId43" Type="http://schemas.openxmlformats.org/officeDocument/2006/relationships/font" Target="fonts/RobotoLight-regular.fntdata"/><Relationship Id="rId46" Type="http://schemas.openxmlformats.org/officeDocument/2006/relationships/font" Target="fonts/RobotoLight-boldItalic.fntdata"/><Relationship Id="rId45" Type="http://schemas.openxmlformats.org/officeDocument/2006/relationships/font" Target="fonts/Roboto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Thin-italic.fntdata"/><Relationship Id="rId30" Type="http://schemas.openxmlformats.org/officeDocument/2006/relationships/font" Target="fonts/RobotoThin-bold.fntdata"/><Relationship Id="rId33" Type="http://schemas.openxmlformats.org/officeDocument/2006/relationships/font" Target="fonts/RobotoBlack-bold.fntdata"/><Relationship Id="rId32" Type="http://schemas.openxmlformats.org/officeDocument/2006/relationships/font" Target="fonts/RobotoThin-boldItalic.fntdata"/><Relationship Id="rId35" Type="http://schemas.openxmlformats.org/officeDocument/2006/relationships/font" Target="fonts/RobotoMedium-regular.fntdata"/><Relationship Id="rId34" Type="http://schemas.openxmlformats.org/officeDocument/2006/relationships/font" Target="fonts/RobotoBlack-boldItalic.fntdata"/><Relationship Id="rId37" Type="http://schemas.openxmlformats.org/officeDocument/2006/relationships/font" Target="fonts/RobotoMedium-italic.fntdata"/><Relationship Id="rId36" Type="http://schemas.openxmlformats.org/officeDocument/2006/relationships/font" Target="fonts/RobotoMedium-bold.fntdata"/><Relationship Id="rId39" Type="http://schemas.openxmlformats.org/officeDocument/2006/relationships/font" Target="fonts/Roboto-regular.fntdata"/><Relationship Id="rId38" Type="http://schemas.openxmlformats.org/officeDocument/2006/relationships/font" Target="fonts/RobotoMedium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font" Target="fonts/Roboto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Relationship Id="rId4" Type="http://schemas.openxmlformats.org/officeDocument/2006/relationships/image" Target="../media/image6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37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6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Relationship Id="rId6" Type="http://schemas.openxmlformats.org/officeDocument/2006/relationships/image" Target="../media/image1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4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5.png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Relationship Id="rId6" Type="http://schemas.openxmlformats.org/officeDocument/2006/relationships/image" Target="../media/image57.png"/><Relationship Id="rId7" Type="http://schemas.openxmlformats.org/officeDocument/2006/relationships/image" Target="../media/image6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60.png"/><Relationship Id="rId4" Type="http://schemas.openxmlformats.org/officeDocument/2006/relationships/image" Target="../media/image58.png"/><Relationship Id="rId5" Type="http://schemas.openxmlformats.org/officeDocument/2006/relationships/image" Target="../media/image6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2.png"/><Relationship Id="rId4" Type="http://schemas.openxmlformats.org/officeDocument/2006/relationships/image" Target="../media/image76.png"/><Relationship Id="rId5" Type="http://schemas.openxmlformats.org/officeDocument/2006/relationships/image" Target="../media/image68.png"/><Relationship Id="rId6" Type="http://schemas.openxmlformats.org/officeDocument/2006/relationships/image" Target="../media/image66.png"/><Relationship Id="rId7" Type="http://schemas.openxmlformats.org/officeDocument/2006/relationships/image" Target="../media/image69.png"/><Relationship Id="rId8" Type="http://schemas.openxmlformats.org/officeDocument/2006/relationships/image" Target="../media/image6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Relationship Id="rId3" Type="http://schemas.openxmlformats.org/officeDocument/2006/relationships/image" Target="../media/image74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5.png"/><Relationship Id="rId7" Type="http://schemas.openxmlformats.org/officeDocument/2006/relationships/image" Target="../media/image77.png"/><Relationship Id="rId8" Type="http://schemas.openxmlformats.org/officeDocument/2006/relationships/image" Target="../media/image7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1.png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9" Type="http://schemas.openxmlformats.org/officeDocument/2006/relationships/image" Target="../media/image89.png"/><Relationship Id="rId5" Type="http://schemas.openxmlformats.org/officeDocument/2006/relationships/image" Target="../media/image86.png"/><Relationship Id="rId6" Type="http://schemas.openxmlformats.org/officeDocument/2006/relationships/image" Target="../media/image85.png"/><Relationship Id="rId7" Type="http://schemas.openxmlformats.org/officeDocument/2006/relationships/image" Target="../media/image87.png"/><Relationship Id="rId8" Type="http://schemas.openxmlformats.org/officeDocument/2006/relationships/image" Target="../media/image9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2.png"/><Relationship Id="rId3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6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Relationship Id="rId7" Type="http://schemas.openxmlformats.org/officeDocument/2006/relationships/image" Target="../media/image100.png"/><Relationship Id="rId8" Type="http://schemas.openxmlformats.org/officeDocument/2006/relationships/image" Target="../media/image9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Relationship Id="rId3" Type="http://schemas.openxmlformats.org/officeDocument/2006/relationships/image" Target="../media/image10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3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4.png"/><Relationship Id="rId3" Type="http://schemas.openxmlformats.org/officeDocument/2006/relationships/image" Target="../media/image105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raw.i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70392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Third Vulnerability]</a:t>
            </a:r>
            <a:endParaRPr/>
          </a:p>
        </p:txBody>
      </p:sp>
      <p:sp>
        <p:nvSpPr>
          <p:cNvPr id="1132" name="Google Shape;1132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4" name="Google Shape;1134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63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43" name="Google Shape;1143;p63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44" name="Google Shape;1144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5" name="Google Shape;1145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6" name="Google Shape;1146;p63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63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160" name="Google Shape;1160;p65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61" name="Google Shape;1161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/>
          <p:nvPr>
            <p:ph idx="1" type="subTitle"/>
          </p:nvPr>
        </p:nvSpPr>
        <p:spPr>
          <a:xfrm>
            <a:off x="3712025" y="675975"/>
            <a:ext cx="49110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port scan occur?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packets were sent, and from which IP?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indicates that this was a port scan?</a:t>
            </a:r>
            <a:endParaRPr sz="120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1" name="Google Shape;1171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What time did the request occur? How many requests were made?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 What did they contain?</a:t>
            </a:r>
            <a:endParaRPr sz="1200"/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81" name="Google Shape;1181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in the attack?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had been made before the attacker </a:t>
            </a:r>
            <a:br>
              <a:rPr lang="en" sz="1200"/>
            </a:br>
            <a:r>
              <a:rPr lang="en" sz="1200"/>
              <a:t>discovered the password?</a:t>
            </a:r>
            <a:endParaRPr sz="120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Answer the following questions in bullet points under the screenshot if space allows. </a:t>
            </a:r>
            <a:br>
              <a:rPr lang="en" sz="1200"/>
            </a:br>
            <a:r>
              <a:rPr lang="en" sz="1200"/>
              <a:t>Otherwise, add the answers to speaker notes.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91" name="Google Shape;1191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/>
          <p:nvPr>
            <p:ph idx="1" type="subTitle"/>
          </p:nvPr>
        </p:nvSpPr>
        <p:spPr>
          <a:xfrm>
            <a:off x="3663050" y="741300"/>
            <a:ext cx="57912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How many requests were made to this directory?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Which files were requested?</a:t>
            </a:r>
            <a:endParaRPr sz="120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13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07" name="Google Shape;1207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70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threshold would you set to activate this alarm?</a:t>
            </a:r>
            <a:endParaRPr sz="1400"/>
          </a:p>
        </p:txBody>
      </p:sp>
      <p:sp>
        <p:nvSpPr>
          <p:cNvPr id="1209" name="Google Shape;1209;p70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configurations can be set on the host to mitigate port scans?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15" name="Google Shape;121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71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unauthorized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17" name="Google Shape;1217;p71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unwanted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required command lines.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23" name="Google Shape;122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72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25" name="Google Shape;1225;p72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brute force attacks?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31" name="Google Shape;123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3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access to this directory?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33" name="Google Shape;1233;p73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control access?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line(s).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39" name="Google Shape;123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74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kind of alarm can be set to detect future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What threshold would you set to activate this alarm?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41" name="Google Shape;124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What configuration can be set on the host to block file uploads?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Describe the solution. If possible, provide the required command line.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2" type="body"/>
          </p:nvPr>
        </p:nvSpPr>
        <p:spPr>
          <a:xfrm>
            <a:off x="115375" y="910475"/>
            <a:ext cx="6699600" cy="38976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/>
              <a:t>[Insert Here]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draw.io</a:t>
            </a:r>
            <a:r>
              <a:rPr lang="en">
                <a:solidFill>
                  <a:schemeClr val="dk1"/>
                </a:solidFill>
              </a:rPr>
              <a:t> to create</a:t>
            </a:r>
            <a:r>
              <a:rPr lang="en"/>
              <a:t> a diagram of the network.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 your diagram to this slide and fill out the data in the sidebar.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Address </a:t>
            </a:r>
            <a:r>
              <a:rPr lang="en"/>
              <a:t>Range: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Netmask: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Gateway: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 sz="1100"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IPv4: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Hostname: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{8A79813A-3884-491E-BE10-E9DDC7D79B5F}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Web Server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SIEM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192.168.1.68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system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467150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{8A79813A-3884-491E-BE10-E9DDC7D79B5F}</a:tableStyleId>
              </a:tblPr>
              <a:tblGrid>
                <a:gridCol w="2787500"/>
                <a:gridCol w="2787500"/>
                <a:gridCol w="2787500"/>
              </a:tblGrid>
              <a:tr h="39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 the CVE number if it 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exists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 Otherwise, use the common name.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the vulnerability.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Describe what this vulnerability allows the attacker to do</a:t>
                      </a: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example: LFI Vulnerability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[Name of First Vulnerability]</a:t>
            </a:r>
            <a:endParaRPr/>
          </a:p>
        </p:txBody>
      </p:sp>
      <p:sp>
        <p:nvSpPr>
          <p:cNvPr id="1090" name="Google Shape;1090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61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1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61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[Name of Second Vulnerability]</a:t>
            </a:r>
            <a:endParaRPr/>
          </a:p>
        </p:txBody>
      </p:sp>
      <p:sp>
        <p:nvSpPr>
          <p:cNvPr id="1111" name="Google Shape;111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 did you exploit the vulnerability? Which tool (Nmap, etc.) or techniques (XSS, etc.) did you use?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3228956" y="887903"/>
            <a:ext cx="533372" cy="533480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2"/>
          <p:cNvSpPr txBox="1"/>
          <p:nvPr/>
        </p:nvSpPr>
        <p:spPr>
          <a:xfrm>
            <a:off x="3496050" y="1480625"/>
            <a:ext cx="2428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What did the exploit achieve? For example: Did it grant you a user shell, root access, etc.?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2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23" name="Google Shape;1123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5" name="Google Shape;1125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62"/>
          <p:cNvSpPr txBox="1"/>
          <p:nvPr/>
        </p:nvSpPr>
        <p:spPr>
          <a:xfrm>
            <a:off x="6401175" y="148137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